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5376863" cy="7169150" type="B5ISO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4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1173285"/>
            <a:ext cx="4570334" cy="2495926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108" y="3765464"/>
            <a:ext cx="4032647" cy="1730885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7C-BF20-4272-807F-F8DD6899F5D0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AFF2-8CD7-4235-99EE-4BAC818F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17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7C-BF20-4272-807F-F8DD6899F5D0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AFF2-8CD7-4235-99EE-4BAC818F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43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381691"/>
            <a:ext cx="1159386" cy="607552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660" y="381691"/>
            <a:ext cx="3410947" cy="607552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7C-BF20-4272-807F-F8DD6899F5D0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AFF2-8CD7-4235-99EE-4BAC818F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12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7C-BF20-4272-807F-F8DD6899F5D0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AFF2-8CD7-4235-99EE-4BAC818F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11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1787311"/>
            <a:ext cx="4637544" cy="298216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59" y="4797690"/>
            <a:ext cx="4637544" cy="1568251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/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7C-BF20-4272-807F-F8DD6899F5D0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AFF2-8CD7-4235-99EE-4BAC818F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14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59" y="1908454"/>
            <a:ext cx="2285167" cy="4548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2037" y="1908454"/>
            <a:ext cx="2285167" cy="4548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7C-BF20-4272-807F-F8DD6899F5D0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AFF2-8CD7-4235-99EE-4BAC818F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29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381693"/>
            <a:ext cx="4637544" cy="138570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0" y="1757438"/>
            <a:ext cx="2274665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60" y="2618731"/>
            <a:ext cx="2274665" cy="38517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22037" y="1757438"/>
            <a:ext cx="2285867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2037" y="2618731"/>
            <a:ext cx="2285867" cy="38517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7C-BF20-4272-807F-F8DD6899F5D0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AFF2-8CD7-4235-99EE-4BAC818F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85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7C-BF20-4272-807F-F8DD6899F5D0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AFF2-8CD7-4235-99EE-4BAC818F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66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7C-BF20-4272-807F-F8DD6899F5D0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AFF2-8CD7-4235-99EE-4BAC818F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867" y="1032226"/>
            <a:ext cx="2722037" cy="5094743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7C-BF20-4272-807F-F8DD6899F5D0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AFF2-8CD7-4235-99EE-4BAC818F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68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867" y="1032226"/>
            <a:ext cx="2722037" cy="5094743"/>
          </a:xfrm>
        </p:spPr>
        <p:txBody>
          <a:bodyPr anchor="t"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F7C-BF20-4272-807F-F8DD6899F5D0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AFF2-8CD7-4235-99EE-4BAC818F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65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60" y="381693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60" y="1908454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659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C7F7C-BF20-4272-807F-F8DD6899F5D0}" type="datetimeFigureOut">
              <a:rPr lang="de-DE" smtClean="0"/>
              <a:t>09.01.2023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1086" y="6644741"/>
            <a:ext cx="1814691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410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3AFF2-8CD7-4235-99EE-4BAC818F4B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37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7667" rtl="0" eaLnBrk="1" latinLnBrk="0" hangingPunct="1">
        <a:lnSpc>
          <a:spcPct val="90000"/>
        </a:lnSpc>
        <a:spcBef>
          <a:spcPct val="0"/>
        </a:spcBef>
        <a:buNone/>
        <a:defRPr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l" defTabSz="537667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Berg, Baum, Natur, draußen enthält.&#10;&#10;Automatisch generierte Beschreibung">
            <a:extLst>
              <a:ext uri="{FF2B5EF4-FFF2-40B4-BE49-F238E27FC236}">
                <a16:creationId xmlns:a16="http://schemas.microsoft.com/office/drawing/2014/main" id="{D3D7DA1C-0D27-975A-EADD-3A2237661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4" r="27558"/>
          <a:stretch/>
        </p:blipFill>
        <p:spPr>
          <a:xfrm>
            <a:off x="20" y="10"/>
            <a:ext cx="5376842" cy="716914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B77CCE4-12BD-402F-7CE0-77EA09AED227}"/>
              </a:ext>
            </a:extLst>
          </p:cNvPr>
          <p:cNvSpPr/>
          <p:nvPr/>
        </p:nvSpPr>
        <p:spPr>
          <a:xfrm>
            <a:off x="221064" y="371796"/>
            <a:ext cx="4953837" cy="1105318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617663" algn="ctr"/>
              </a:tabLst>
            </a:pPr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b="1" dirty="0">
                <a:solidFill>
                  <a:schemeClr val="tx1"/>
                </a:solidFill>
              </a:rPr>
              <a:t>Intensivcamp zur Saisonvorbereitung</a:t>
            </a:r>
          </a:p>
          <a:p>
            <a:pPr>
              <a:tabLst>
                <a:tab pos="1617663" algn="ctr"/>
              </a:tabLst>
            </a:pPr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dirty="0" err="1">
                <a:solidFill>
                  <a:schemeClr val="tx1"/>
                </a:solidFill>
              </a:rPr>
              <a:t>Malcesine</a:t>
            </a:r>
            <a:r>
              <a:rPr lang="de-DE" dirty="0">
                <a:solidFill>
                  <a:schemeClr val="tx1"/>
                </a:solidFill>
              </a:rPr>
              <a:t> Gardasee</a:t>
            </a:r>
          </a:p>
          <a:p>
            <a:pPr>
              <a:tabLst>
                <a:tab pos="1617663" algn="ctr"/>
              </a:tabLst>
            </a:pPr>
            <a:r>
              <a:rPr lang="de-DE" dirty="0">
                <a:solidFill>
                  <a:schemeClr val="tx1"/>
                </a:solidFill>
              </a:rPr>
              <a:t>	11.04. – 15.04.2023</a:t>
            </a:r>
          </a:p>
        </p:txBody>
      </p:sp>
      <p:pic>
        <p:nvPicPr>
          <p:cNvPr id="7" name="Grafik 6" descr="Ein Bild, das Text, Tennis, Sportwettkampf, Sport enthält.&#10;&#10;Automatisch generierte Beschreibung">
            <a:extLst>
              <a:ext uri="{FF2B5EF4-FFF2-40B4-BE49-F238E27FC236}">
                <a16:creationId xmlns:a16="http://schemas.microsoft.com/office/drawing/2014/main" id="{D79FEEF7-3EC1-F625-B3D0-1C4B03E60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0" y="399526"/>
            <a:ext cx="1018362" cy="1049858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51726D0-44DC-2C0E-D9B1-48EEF165ACCB}"/>
              </a:ext>
            </a:extLst>
          </p:cNvPr>
          <p:cNvGrpSpPr/>
          <p:nvPr/>
        </p:nvGrpSpPr>
        <p:grpSpPr>
          <a:xfrm>
            <a:off x="244029" y="3853739"/>
            <a:ext cx="2124000" cy="2160000"/>
            <a:chOff x="3084844" y="2028966"/>
            <a:chExt cx="2124000" cy="2160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7C8D77E5-FD1B-75C2-F1D5-210197EDFAB3}"/>
                </a:ext>
              </a:extLst>
            </p:cNvPr>
            <p:cNvSpPr/>
            <p:nvPr/>
          </p:nvSpPr>
          <p:spPr>
            <a:xfrm>
              <a:off x="3084844" y="2028966"/>
              <a:ext cx="2124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92D6A2B-C965-548D-7403-8968CD32B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1482" y="2108841"/>
              <a:ext cx="1990725" cy="200025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F067E46-9163-BD83-307D-984042440347}"/>
              </a:ext>
            </a:extLst>
          </p:cNvPr>
          <p:cNvSpPr/>
          <p:nvPr/>
        </p:nvSpPr>
        <p:spPr>
          <a:xfrm>
            <a:off x="2495821" y="2670176"/>
            <a:ext cx="2753249" cy="1587639"/>
          </a:xfrm>
          <a:prstGeom prst="roundRect">
            <a:avLst/>
          </a:prstGeom>
          <a:solidFill>
            <a:srgbClr val="F4B18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1100" b="0" i="0" u="none" strike="noStrike" dirty="0">
                <a:solidFill>
                  <a:srgbClr val="4B4B4B"/>
                </a:solidFill>
                <a:effectLst/>
                <a:latin typeface="Open Sans" panose="020B0606030504020204" pitchFamily="34" charset="0"/>
              </a:rPr>
              <a:t>Wir bieten zur intensiven Saisonvorbereitung erstmals ein Camp in der Sonne Italiens an.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1100" b="0" i="0" u="none" strike="noStrike" dirty="0">
                <a:solidFill>
                  <a:srgbClr val="4B4B4B"/>
                </a:solidFill>
                <a:effectLst/>
                <a:latin typeface="Open Sans" panose="020B0606030504020204" pitchFamily="34" charset="0"/>
              </a:rPr>
              <a:t>Genießen Sie Ihren Cappuccino mit Blick auf den Gardasee und arbeiten Sie mit uns zur optimalen Vorbereitung der Wettkampfsaison.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B438808-1788-0547-CFB8-280CE3D1646F}"/>
              </a:ext>
            </a:extLst>
          </p:cNvPr>
          <p:cNvSpPr/>
          <p:nvPr/>
        </p:nvSpPr>
        <p:spPr>
          <a:xfrm rot="2078787">
            <a:off x="4441351" y="221130"/>
            <a:ext cx="912696" cy="432084"/>
          </a:xfrm>
          <a:prstGeom prst="rect">
            <a:avLst/>
          </a:prstGeom>
          <a:solidFill>
            <a:srgbClr val="F4B18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4B4B4B"/>
                </a:solidFill>
                <a:latin typeface="Open Sans" panose="020B0606030504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276904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F3FF750-758A-E7BD-BB6E-DB8635376B1F}"/>
              </a:ext>
            </a:extLst>
          </p:cNvPr>
          <p:cNvSpPr/>
          <p:nvPr/>
        </p:nvSpPr>
        <p:spPr>
          <a:xfrm>
            <a:off x="0" y="-1"/>
            <a:ext cx="5376863" cy="8401609"/>
          </a:xfrm>
          <a:prstGeom prst="roundRect">
            <a:avLst>
              <a:gd name="adj" fmla="val 0"/>
            </a:avLst>
          </a:prstGeom>
          <a:solidFill>
            <a:srgbClr val="F4B18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200" b="0" i="0" u="none" strike="noStrike" dirty="0">
              <a:solidFill>
                <a:srgbClr val="4B4B4B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584E54A-6113-4E45-BA12-195E74C3562C}"/>
              </a:ext>
            </a:extLst>
          </p:cNvPr>
          <p:cNvSpPr/>
          <p:nvPr/>
        </p:nvSpPr>
        <p:spPr>
          <a:xfrm>
            <a:off x="100484" y="610547"/>
            <a:ext cx="5154803" cy="1710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100" b="1" dirty="0">
                <a:solidFill>
                  <a:srgbClr val="111111"/>
                </a:solidFill>
                <a:effectLst/>
              </a:rPr>
              <a:t>Club Hotel </a:t>
            </a:r>
            <a:r>
              <a:rPr lang="en-US" sz="1100" b="1" dirty="0" err="1">
                <a:solidFill>
                  <a:srgbClr val="111111"/>
                </a:solidFill>
                <a:effectLst/>
              </a:rPr>
              <a:t>Olivi</a:t>
            </a:r>
            <a:r>
              <a:rPr lang="en-US" sz="1100" b="1" dirty="0">
                <a:solidFill>
                  <a:srgbClr val="111111"/>
                </a:solidFill>
                <a:effectLst/>
              </a:rPr>
              <a:t> - Tennis Center</a:t>
            </a:r>
            <a:r>
              <a:rPr lang="en-US" sz="1100" dirty="0">
                <a:solidFill>
                  <a:srgbClr val="111111"/>
                </a:solidFill>
                <a:effectLst/>
              </a:rPr>
              <a:t>      (www.clubhotelolivi.it)</a:t>
            </a:r>
          </a:p>
          <a:p>
            <a:pPr algn="l"/>
            <a:r>
              <a:rPr lang="en-US" sz="1100" b="1" dirty="0">
                <a:solidFill>
                  <a:srgbClr val="111111"/>
                </a:solidFill>
              </a:rPr>
              <a:t>Tennis Club </a:t>
            </a:r>
            <a:r>
              <a:rPr lang="en-US" sz="1100" b="1" dirty="0" err="1">
                <a:solidFill>
                  <a:srgbClr val="111111"/>
                </a:solidFill>
              </a:rPr>
              <a:t>Malcesine</a:t>
            </a:r>
            <a:endParaRPr lang="en-US" sz="1100" b="1" dirty="0">
              <a:solidFill>
                <a:srgbClr val="111111"/>
              </a:solidFill>
            </a:endParaRPr>
          </a:p>
          <a:p>
            <a:pPr algn="l"/>
            <a:endParaRPr lang="en-US" sz="1100" b="1" dirty="0">
              <a:solidFill>
                <a:srgbClr val="111111"/>
              </a:solidFill>
              <a:effectLst/>
            </a:endParaRPr>
          </a:p>
          <a:p>
            <a:pPr algn="l"/>
            <a:r>
              <a:rPr lang="de-DE" sz="1100" b="0" i="0" dirty="0">
                <a:solidFill>
                  <a:srgbClr val="333333"/>
                </a:solidFill>
                <a:effectLst/>
              </a:rPr>
              <a:t>Das Club Hotel </a:t>
            </a:r>
            <a:r>
              <a:rPr lang="de-DE" sz="1100" b="0" i="0" dirty="0" err="1">
                <a:solidFill>
                  <a:srgbClr val="333333"/>
                </a:solidFill>
                <a:effectLst/>
              </a:rPr>
              <a:t>Olivi</a:t>
            </a:r>
            <a:r>
              <a:rPr lang="de-DE" sz="1100" b="0" i="0" dirty="0">
                <a:solidFill>
                  <a:srgbClr val="333333"/>
                </a:solidFill>
                <a:effectLst/>
              </a:rPr>
              <a:t> liegt zwischen den Hängen des Monte Baldo und</a:t>
            </a:r>
            <a:br>
              <a:rPr lang="de-DE" sz="1100" b="0" i="0" dirty="0">
                <a:solidFill>
                  <a:srgbClr val="333333"/>
                </a:solidFill>
                <a:effectLst/>
              </a:rPr>
            </a:br>
            <a:r>
              <a:rPr lang="de-DE" sz="1100" b="0" i="0" dirty="0">
                <a:solidFill>
                  <a:srgbClr val="333333"/>
                </a:solidFill>
                <a:effectLst/>
              </a:rPr>
              <a:t>dem Ostufer des Gardasees.</a:t>
            </a:r>
          </a:p>
          <a:p>
            <a:pPr algn="l"/>
            <a:r>
              <a:rPr lang="de-DE" sz="1100" b="0" i="0" dirty="0">
                <a:solidFill>
                  <a:srgbClr val="333333"/>
                </a:solidFill>
                <a:effectLst/>
              </a:rPr>
              <a:t>Die Clubanlage liegt in einem 30.000m</a:t>
            </a:r>
            <a:r>
              <a:rPr lang="de-DE" sz="1100" b="0" i="0" baseline="30000" dirty="0">
                <a:solidFill>
                  <a:srgbClr val="333333"/>
                </a:solidFill>
                <a:effectLst/>
              </a:rPr>
              <a:t>2</a:t>
            </a:r>
            <a:r>
              <a:rPr lang="de-DE" sz="1100" b="0" i="0" dirty="0">
                <a:solidFill>
                  <a:srgbClr val="333333"/>
                </a:solidFill>
                <a:effectLst/>
              </a:rPr>
              <a:t> großen Park mit 9 Tennis-</a:t>
            </a:r>
            <a:br>
              <a:rPr lang="de-DE" sz="1100" b="0" i="0" dirty="0">
                <a:solidFill>
                  <a:srgbClr val="333333"/>
                </a:solidFill>
                <a:effectLst/>
              </a:rPr>
            </a:br>
            <a:r>
              <a:rPr lang="de-DE" sz="1100" b="0" i="0" dirty="0">
                <a:solidFill>
                  <a:srgbClr val="333333"/>
                </a:solidFill>
                <a:effectLst/>
              </a:rPr>
              <a:t>plätzen und einem Pool.</a:t>
            </a:r>
          </a:p>
          <a:p>
            <a:pPr algn="l"/>
            <a:endParaRPr lang="de-DE" sz="1100" dirty="0">
              <a:solidFill>
                <a:srgbClr val="333333"/>
              </a:solidFill>
            </a:endParaRPr>
          </a:p>
          <a:p>
            <a:pPr algn="l"/>
            <a:r>
              <a:rPr lang="de-DE" sz="1100" dirty="0">
                <a:solidFill>
                  <a:srgbClr val="333333"/>
                </a:solidFill>
                <a:effectLst/>
              </a:rPr>
              <a:t>Zusätzlich stehen auch Tennisplätze des Tennisclubs </a:t>
            </a:r>
            <a:r>
              <a:rPr lang="de-DE" sz="1100" dirty="0" err="1">
                <a:solidFill>
                  <a:srgbClr val="333333"/>
                </a:solidFill>
                <a:effectLst/>
              </a:rPr>
              <a:t>Malcesine</a:t>
            </a:r>
            <a:r>
              <a:rPr lang="de-DE" sz="1100" dirty="0">
                <a:solidFill>
                  <a:srgbClr val="333333"/>
                </a:solidFill>
                <a:effectLst/>
              </a:rPr>
              <a:t> zur Verfügung</a:t>
            </a:r>
            <a:endParaRPr lang="en-US" sz="1100" dirty="0">
              <a:solidFill>
                <a:srgbClr val="111111"/>
              </a:solidFill>
              <a:effectLst/>
            </a:endParaRPr>
          </a:p>
        </p:txBody>
      </p:sp>
      <p:pic>
        <p:nvPicPr>
          <p:cNvPr id="5" name="Grafik 4" descr="Ein Bild, das Text, Tennis, Sportwettkampf, Sport enthält.&#10;&#10;Automatisch generierte Beschreibung">
            <a:extLst>
              <a:ext uri="{FF2B5EF4-FFF2-40B4-BE49-F238E27FC236}">
                <a16:creationId xmlns:a16="http://schemas.microsoft.com/office/drawing/2014/main" id="{1C472356-3EDB-1DAE-2ECB-40DE76CAA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16" y="690933"/>
            <a:ext cx="1018362" cy="104985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F812712-F038-189C-4964-373E2D694638}"/>
              </a:ext>
            </a:extLst>
          </p:cNvPr>
          <p:cNvSpPr/>
          <p:nvPr/>
        </p:nvSpPr>
        <p:spPr>
          <a:xfrm>
            <a:off x="100484" y="2563263"/>
            <a:ext cx="5154803" cy="1928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111111"/>
                </a:solidFill>
              </a:rPr>
              <a:t>4</a:t>
            </a:r>
            <a:r>
              <a:rPr lang="en-US" sz="1100" dirty="0">
                <a:solidFill>
                  <a:srgbClr val="111111"/>
                </a:solidFill>
                <a:effectLst/>
              </a:rPr>
              <a:t> </a:t>
            </a:r>
            <a:r>
              <a:rPr lang="de-DE" sz="1100" dirty="0">
                <a:solidFill>
                  <a:srgbClr val="111111"/>
                </a:solidFill>
                <a:effectLst/>
              </a:rPr>
              <a:t>Nächte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im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Doppelzimmer</a:t>
            </a:r>
            <a:r>
              <a:rPr lang="en-US" sz="1100" dirty="0">
                <a:solidFill>
                  <a:srgbClr val="111111"/>
                </a:solidFill>
              </a:rPr>
              <a:t>/</a:t>
            </a:r>
            <a:r>
              <a:rPr lang="en-US" sz="1100" dirty="0" err="1">
                <a:solidFill>
                  <a:srgbClr val="111111"/>
                </a:solidFill>
              </a:rPr>
              <a:t>Familienzimmer</a:t>
            </a:r>
            <a:endParaRPr lang="en-US" sz="1100" dirty="0">
              <a:solidFill>
                <a:srgbClr val="111111"/>
              </a:solidFill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100" dirty="0" err="1">
                <a:solidFill>
                  <a:srgbClr val="111111"/>
                </a:solidFill>
              </a:rPr>
              <a:t>Halbpension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mit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wahlweise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Mittag</a:t>
            </a:r>
            <a:r>
              <a:rPr lang="en-US" sz="1100" dirty="0">
                <a:solidFill>
                  <a:srgbClr val="111111"/>
                </a:solidFill>
              </a:rPr>
              <a:t>- </a:t>
            </a:r>
            <a:r>
              <a:rPr lang="en-US" sz="1100" dirty="0" err="1">
                <a:solidFill>
                  <a:srgbClr val="111111"/>
                </a:solidFill>
              </a:rPr>
              <a:t>oder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Abendessen</a:t>
            </a:r>
            <a:r>
              <a:rPr lang="en-US" sz="1100" dirty="0">
                <a:solidFill>
                  <a:srgbClr val="111111"/>
                </a:solidFill>
              </a:rPr>
              <a:t> (Buffet)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111111"/>
                </a:solidFill>
              </a:rPr>
              <a:t>5 </a:t>
            </a:r>
            <a:r>
              <a:rPr lang="en-US" sz="1100" dirty="0" err="1">
                <a:solidFill>
                  <a:srgbClr val="111111"/>
                </a:solidFill>
              </a:rPr>
              <a:t>Gehminuten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zum</a:t>
            </a:r>
            <a:r>
              <a:rPr lang="en-US" sz="1100" dirty="0">
                <a:solidFill>
                  <a:srgbClr val="111111"/>
                </a:solidFill>
              </a:rPr>
              <a:t> Strand </a:t>
            </a:r>
            <a:r>
              <a:rPr lang="en-US" sz="1100" dirty="0" err="1">
                <a:solidFill>
                  <a:srgbClr val="111111"/>
                </a:solidFill>
              </a:rPr>
              <a:t>mit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privaten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Anlegesteg</a:t>
            </a:r>
            <a:r>
              <a:rPr lang="en-US" sz="1100" dirty="0">
                <a:solidFill>
                  <a:srgbClr val="111111"/>
                </a:solidFill>
              </a:rPr>
              <a:t> für die </a:t>
            </a:r>
            <a:r>
              <a:rPr lang="en-US" sz="1100" dirty="0" err="1">
                <a:solidFill>
                  <a:srgbClr val="111111"/>
                </a:solidFill>
              </a:rPr>
              <a:t>Gäste</a:t>
            </a:r>
            <a:endParaRPr lang="en-US" sz="1100" dirty="0">
              <a:solidFill>
                <a:srgbClr val="111111"/>
              </a:solidFill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111111"/>
                </a:solidFill>
              </a:rPr>
              <a:t>Bar und Cocktails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111111"/>
                </a:solidFill>
              </a:rPr>
              <a:t>Fest </a:t>
            </a:r>
            <a:r>
              <a:rPr lang="en-US" sz="1100" dirty="0" err="1">
                <a:solidFill>
                  <a:srgbClr val="111111"/>
                </a:solidFill>
              </a:rPr>
              <a:t>gebuchte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Tennisplätze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zur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Verfügung</a:t>
            </a:r>
            <a:r>
              <a:rPr lang="en-US" sz="1100" dirty="0">
                <a:solidFill>
                  <a:srgbClr val="111111"/>
                </a:solidFill>
              </a:rPr>
              <a:t> (</a:t>
            </a:r>
            <a:r>
              <a:rPr lang="en-US" sz="1100" dirty="0" err="1">
                <a:solidFill>
                  <a:srgbClr val="111111"/>
                </a:solidFill>
              </a:rPr>
              <a:t>im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Unterkunftspreis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enthalten</a:t>
            </a:r>
            <a:r>
              <a:rPr lang="en-US" sz="1100" dirty="0">
                <a:solidFill>
                  <a:srgbClr val="111111"/>
                </a:solidFill>
              </a:rPr>
              <a:t>)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100" dirty="0" err="1">
                <a:solidFill>
                  <a:srgbClr val="111111"/>
                </a:solidFill>
              </a:rPr>
              <a:t>Trainerstunde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en-US" sz="1100" dirty="0" err="1">
                <a:solidFill>
                  <a:srgbClr val="111111"/>
                </a:solidFill>
              </a:rPr>
              <a:t>bei</a:t>
            </a:r>
            <a:r>
              <a:rPr lang="en-US" sz="1100" dirty="0">
                <a:solidFill>
                  <a:srgbClr val="111111"/>
                </a:solidFill>
              </a:rPr>
              <a:t> Carsten und Desi </a:t>
            </a:r>
            <a:r>
              <a:rPr lang="en-US" sz="1100" dirty="0" err="1">
                <a:solidFill>
                  <a:srgbClr val="111111"/>
                </a:solidFill>
              </a:rPr>
              <a:t>buchbar</a:t>
            </a:r>
            <a:endParaRPr lang="en-US" sz="1100" dirty="0">
              <a:solidFill>
                <a:srgbClr val="111111"/>
              </a:solidFill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100" dirty="0" err="1">
                <a:solidFill>
                  <a:srgbClr val="111111"/>
                </a:solidFill>
              </a:rPr>
              <a:t>Möglichkeit</a:t>
            </a:r>
            <a:r>
              <a:rPr lang="en-US" sz="1100" dirty="0">
                <a:solidFill>
                  <a:srgbClr val="111111"/>
                </a:solidFill>
              </a:rPr>
              <a:t> für </a:t>
            </a:r>
            <a:r>
              <a:rPr lang="en-US" sz="1100" dirty="0" err="1">
                <a:solidFill>
                  <a:srgbClr val="111111"/>
                </a:solidFill>
              </a:rPr>
              <a:t>freies</a:t>
            </a:r>
            <a:r>
              <a:rPr lang="en-US" sz="1100" dirty="0">
                <a:solidFill>
                  <a:srgbClr val="111111"/>
                </a:solidFill>
              </a:rPr>
              <a:t> </a:t>
            </a:r>
            <a:r>
              <a:rPr lang="de-DE" sz="1100" dirty="0">
                <a:solidFill>
                  <a:srgbClr val="111111"/>
                </a:solidFill>
              </a:rPr>
              <a:t>Spielen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CA1DFB1-5932-0950-1421-D6CA86E1E02E}"/>
              </a:ext>
            </a:extLst>
          </p:cNvPr>
          <p:cNvSpPr/>
          <p:nvPr/>
        </p:nvSpPr>
        <p:spPr>
          <a:xfrm>
            <a:off x="111030" y="4766656"/>
            <a:ext cx="2511341" cy="890566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111111"/>
                </a:solidFill>
              </a:rPr>
              <a:t>Unterkunft</a:t>
            </a:r>
            <a:endParaRPr lang="en-US" sz="1200" b="1" dirty="0">
              <a:solidFill>
                <a:srgbClr val="111111"/>
              </a:solidFill>
            </a:endParaRPr>
          </a:p>
          <a:p>
            <a:pPr algn="ctr"/>
            <a:r>
              <a:rPr lang="en-US" sz="1200" b="1" dirty="0" err="1">
                <a:solidFill>
                  <a:srgbClr val="111111"/>
                </a:solidFill>
              </a:rPr>
              <a:t>Preis</a:t>
            </a:r>
            <a:r>
              <a:rPr lang="en-US" sz="1200" b="1" dirty="0">
                <a:solidFill>
                  <a:srgbClr val="111111"/>
                </a:solidFill>
              </a:rPr>
              <a:t> / Person </a:t>
            </a:r>
            <a:r>
              <a:rPr lang="en-US" sz="1200" b="1" dirty="0" err="1">
                <a:solidFill>
                  <a:srgbClr val="111111"/>
                </a:solidFill>
              </a:rPr>
              <a:t>im</a:t>
            </a:r>
            <a:r>
              <a:rPr lang="en-US" sz="1200" b="1" dirty="0">
                <a:solidFill>
                  <a:srgbClr val="111111"/>
                </a:solidFill>
              </a:rPr>
              <a:t> </a:t>
            </a:r>
            <a:r>
              <a:rPr lang="en-US" sz="1200" b="1" dirty="0" err="1">
                <a:solidFill>
                  <a:srgbClr val="111111"/>
                </a:solidFill>
              </a:rPr>
              <a:t>Doppelzimmer</a:t>
            </a:r>
            <a:endParaRPr lang="en-US" sz="1200" b="1" dirty="0">
              <a:solidFill>
                <a:srgbClr val="111111"/>
              </a:solidFill>
            </a:endParaRPr>
          </a:p>
          <a:p>
            <a:pPr algn="ctr"/>
            <a:r>
              <a:rPr lang="en-US" sz="1200" b="1">
                <a:solidFill>
                  <a:srgbClr val="111111"/>
                </a:solidFill>
              </a:rPr>
              <a:t>ab 425 </a:t>
            </a:r>
            <a:r>
              <a:rPr lang="en-US" sz="1200" b="1" dirty="0">
                <a:solidFill>
                  <a:srgbClr val="111111"/>
                </a:solidFill>
              </a:rPr>
              <a:t>EUR</a:t>
            </a:r>
          </a:p>
          <a:p>
            <a:pPr algn="ctr"/>
            <a:r>
              <a:rPr lang="en-US" sz="1200" dirty="0">
                <a:solidFill>
                  <a:srgbClr val="111111"/>
                </a:solidFill>
              </a:rPr>
              <a:t>(</a:t>
            </a:r>
            <a:r>
              <a:rPr lang="en-US" sz="1200" dirty="0" err="1">
                <a:solidFill>
                  <a:srgbClr val="111111"/>
                </a:solidFill>
              </a:rPr>
              <a:t>bei</a:t>
            </a:r>
            <a:r>
              <a:rPr lang="en-US" sz="1200" dirty="0">
                <a:solidFill>
                  <a:srgbClr val="111111"/>
                </a:solidFill>
              </a:rPr>
              <a:t> </a:t>
            </a:r>
            <a:r>
              <a:rPr lang="en-US" sz="1200" dirty="0" err="1">
                <a:solidFill>
                  <a:srgbClr val="111111"/>
                </a:solidFill>
              </a:rPr>
              <a:t>eigener</a:t>
            </a:r>
            <a:r>
              <a:rPr lang="en-US" sz="1200" dirty="0">
                <a:solidFill>
                  <a:srgbClr val="111111"/>
                </a:solidFill>
              </a:rPr>
              <a:t> </a:t>
            </a:r>
            <a:r>
              <a:rPr lang="en-US" sz="1200" dirty="0" err="1">
                <a:solidFill>
                  <a:srgbClr val="111111"/>
                </a:solidFill>
              </a:rPr>
              <a:t>Anreise</a:t>
            </a:r>
            <a:r>
              <a:rPr lang="en-US" sz="1200" dirty="0">
                <a:solidFill>
                  <a:srgbClr val="111111"/>
                </a:solidFill>
              </a:rPr>
              <a:t>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D93B119-0795-9E21-7F7A-C581A43BC2CC}"/>
              </a:ext>
            </a:extLst>
          </p:cNvPr>
          <p:cNvSpPr/>
          <p:nvPr/>
        </p:nvSpPr>
        <p:spPr>
          <a:xfrm>
            <a:off x="2743946" y="4766656"/>
            <a:ext cx="2511341" cy="890566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111111"/>
                </a:solidFill>
              </a:rPr>
              <a:t>Intensivtraining</a:t>
            </a:r>
            <a:endParaRPr lang="en-US" sz="1200" b="1" dirty="0">
              <a:solidFill>
                <a:srgbClr val="111111"/>
              </a:solidFill>
            </a:endParaRPr>
          </a:p>
          <a:p>
            <a:pPr algn="ctr"/>
            <a:r>
              <a:rPr lang="en-US" sz="1200" b="1" dirty="0" err="1">
                <a:solidFill>
                  <a:srgbClr val="111111"/>
                </a:solidFill>
              </a:rPr>
              <a:t>z.B.</a:t>
            </a:r>
            <a:r>
              <a:rPr lang="en-US" sz="1200" b="1" dirty="0">
                <a:solidFill>
                  <a:srgbClr val="111111"/>
                </a:solidFill>
              </a:rPr>
              <a:t> 90 min. 2erTraining</a:t>
            </a:r>
          </a:p>
          <a:p>
            <a:pPr algn="ctr"/>
            <a:r>
              <a:rPr lang="en-US" sz="1200" b="1" dirty="0">
                <a:solidFill>
                  <a:srgbClr val="111111"/>
                </a:solidFill>
              </a:rPr>
              <a:t>42 EUR / Person</a:t>
            </a:r>
          </a:p>
          <a:p>
            <a:pPr algn="ctr"/>
            <a:r>
              <a:rPr lang="en-US" sz="1200" dirty="0">
                <a:solidFill>
                  <a:srgbClr val="111111"/>
                </a:solidFill>
              </a:rPr>
              <a:t>(</a:t>
            </a:r>
            <a:r>
              <a:rPr lang="en-US" sz="1200" dirty="0" err="1">
                <a:solidFill>
                  <a:srgbClr val="111111"/>
                </a:solidFill>
              </a:rPr>
              <a:t>Preise</a:t>
            </a:r>
            <a:r>
              <a:rPr lang="en-US" sz="1200" dirty="0">
                <a:solidFill>
                  <a:srgbClr val="111111"/>
                </a:solidFill>
              </a:rPr>
              <a:t> </a:t>
            </a:r>
            <a:r>
              <a:rPr lang="en-US" sz="1200" dirty="0" err="1">
                <a:solidFill>
                  <a:srgbClr val="111111"/>
                </a:solidFill>
              </a:rPr>
              <a:t>nach</a:t>
            </a:r>
            <a:r>
              <a:rPr lang="en-US" sz="1200" dirty="0">
                <a:solidFill>
                  <a:srgbClr val="111111"/>
                </a:solidFill>
              </a:rPr>
              <a:t> </a:t>
            </a:r>
            <a:r>
              <a:rPr lang="en-US" sz="1200" dirty="0" err="1">
                <a:solidFill>
                  <a:srgbClr val="111111"/>
                </a:solidFill>
              </a:rPr>
              <a:t>Sommerpreisliste</a:t>
            </a:r>
            <a:r>
              <a:rPr lang="en-US" sz="1200" dirty="0">
                <a:solidFill>
                  <a:srgbClr val="111111"/>
                </a:solidFill>
              </a:rPr>
              <a:t> 2023)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3F9045E-619F-2181-DB4F-F7A54EB4B3F0}"/>
              </a:ext>
            </a:extLst>
          </p:cNvPr>
          <p:cNvSpPr/>
          <p:nvPr/>
        </p:nvSpPr>
        <p:spPr>
          <a:xfrm>
            <a:off x="111030" y="6093058"/>
            <a:ext cx="2577402" cy="1071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Tennisschule Best </a:t>
            </a:r>
            <a:r>
              <a:rPr lang="de-DE" sz="1400" b="1" dirty="0" err="1">
                <a:solidFill>
                  <a:schemeClr val="tx1"/>
                </a:solidFill>
              </a:rPr>
              <a:t>of</a:t>
            </a:r>
            <a:r>
              <a:rPr lang="de-DE" sz="1400" b="1" dirty="0">
                <a:solidFill>
                  <a:schemeClr val="tx1"/>
                </a:solidFill>
              </a:rPr>
              <a:t> Five</a:t>
            </a:r>
          </a:p>
          <a:p>
            <a:endParaRPr lang="de-DE" sz="800" dirty="0">
              <a:solidFill>
                <a:schemeClr val="tx1"/>
              </a:solidFill>
            </a:endParaRPr>
          </a:p>
          <a:p>
            <a:pPr>
              <a:tabLst>
                <a:tab pos="180975" algn="l"/>
              </a:tabLst>
            </a:pPr>
            <a:r>
              <a:rPr lang="de-DE" sz="800" dirty="0">
                <a:solidFill>
                  <a:schemeClr val="tx1"/>
                </a:solidFill>
              </a:rPr>
              <a:t>	</a:t>
            </a:r>
            <a:r>
              <a:rPr lang="de-DE" sz="1100" dirty="0">
                <a:solidFill>
                  <a:schemeClr val="tx1"/>
                </a:solidFill>
              </a:rPr>
              <a:t>Roider-</a:t>
            </a:r>
            <a:r>
              <a:rPr lang="de-DE" sz="1100" dirty="0" err="1">
                <a:solidFill>
                  <a:schemeClr val="tx1"/>
                </a:solidFill>
              </a:rPr>
              <a:t>Jackl</a:t>
            </a:r>
            <a:r>
              <a:rPr lang="de-DE" sz="1100" dirty="0">
                <a:solidFill>
                  <a:schemeClr val="tx1"/>
                </a:solidFill>
              </a:rPr>
              <a:t>-Weg 1</a:t>
            </a:r>
          </a:p>
          <a:p>
            <a:pPr>
              <a:tabLst>
                <a:tab pos="180975" algn="l"/>
              </a:tabLst>
            </a:pPr>
            <a:r>
              <a:rPr lang="de-DE" sz="1100" dirty="0">
                <a:solidFill>
                  <a:schemeClr val="tx1"/>
                </a:solidFill>
              </a:rPr>
              <a:t>	85356 Freising</a:t>
            </a:r>
          </a:p>
          <a:p>
            <a:pPr>
              <a:tabLst>
                <a:tab pos="180975" algn="l"/>
              </a:tabLst>
            </a:pPr>
            <a:r>
              <a:rPr lang="de-DE" sz="1100" dirty="0">
                <a:solidFill>
                  <a:schemeClr val="tx1"/>
                </a:solidFill>
              </a:rPr>
              <a:t>	www.best-of-five.info</a:t>
            </a:r>
          </a:p>
          <a:p>
            <a:pPr algn="ctr"/>
            <a:endParaRPr lang="en-US" sz="1100" dirty="0">
              <a:solidFill>
                <a:srgbClr val="111111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DEBC261-62A2-5FA3-AC4D-6057DBB4F7F1}"/>
              </a:ext>
            </a:extLst>
          </p:cNvPr>
          <p:cNvGrpSpPr/>
          <p:nvPr/>
        </p:nvGrpSpPr>
        <p:grpSpPr>
          <a:xfrm>
            <a:off x="2997608" y="6428353"/>
            <a:ext cx="1909726" cy="615553"/>
            <a:chOff x="315815" y="4326521"/>
            <a:chExt cx="1909726" cy="615553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4BD6A26-C5F2-C3C0-00CB-C54B6373832C}"/>
                </a:ext>
              </a:extLst>
            </p:cNvPr>
            <p:cNvSpPr txBox="1"/>
            <p:nvPr/>
          </p:nvSpPr>
          <p:spPr>
            <a:xfrm>
              <a:off x="315815" y="4326521"/>
              <a:ext cx="1909726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/>
                <a:t>Carsten von Schreier</a:t>
              </a:r>
            </a:p>
            <a:p>
              <a:pPr algn="ctr"/>
              <a:r>
                <a:rPr lang="de-DE" sz="1100" dirty="0"/>
                <a:t>+49 174 3177076</a:t>
              </a:r>
            </a:p>
            <a:p>
              <a:pPr>
                <a:tabLst>
                  <a:tab pos="180975" algn="l"/>
                </a:tabLst>
              </a:pPr>
              <a:r>
                <a:rPr lang="de-DE" sz="1100" dirty="0"/>
                <a:t>	Carsten@best-of-five.info</a:t>
              </a:r>
            </a:p>
          </p:txBody>
        </p:sp>
        <p:pic>
          <p:nvPicPr>
            <p:cNvPr id="13" name="Grafik 12" descr="Receiver">
              <a:extLst>
                <a:ext uri="{FF2B5EF4-FFF2-40B4-BE49-F238E27FC236}">
                  <a16:creationId xmlns:a16="http://schemas.microsoft.com/office/drawing/2014/main" id="{4C3F33CF-0A95-6BEE-94AD-F99C296A1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7635" y="4556903"/>
              <a:ext cx="128995" cy="157283"/>
            </a:xfrm>
            <a:prstGeom prst="rect">
              <a:avLst/>
            </a:prstGeom>
          </p:spPr>
        </p:pic>
        <p:pic>
          <p:nvPicPr>
            <p:cNvPr id="14" name="Grafik 13" descr="Umschlag">
              <a:extLst>
                <a:ext uri="{FF2B5EF4-FFF2-40B4-BE49-F238E27FC236}">
                  <a16:creationId xmlns:a16="http://schemas.microsoft.com/office/drawing/2014/main" id="{6CB4AD93-5560-2E32-3CF7-D81EDE8A3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7635" y="4737631"/>
              <a:ext cx="128995" cy="157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10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</Words>
  <Application>Microsoft Office PowerPoint</Application>
  <PresentationFormat>B5 (ISO) Papier (176 x 250 mm)</PresentationFormat>
  <Paragraphs>36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Wingdings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Helga Blaschke</dc:creator>
  <cp:lastModifiedBy>Helga Blaschke</cp:lastModifiedBy>
  <cp:revision>5</cp:revision>
  <dcterms:created xsi:type="dcterms:W3CDTF">2023-01-04T20:54:17Z</dcterms:created>
  <dcterms:modified xsi:type="dcterms:W3CDTF">2023-01-09T22:21:20Z</dcterms:modified>
</cp:coreProperties>
</file>